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0EED9-378B-4012-93A2-10A520035F94}" type="datetimeFigureOut">
              <a:rPr lang="pt-BR" smtClean="0"/>
              <a:pPr/>
              <a:t>28/02/2011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DBBE2-5972-4B55-9F84-7B5A14F71CF2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0EED9-378B-4012-93A2-10A520035F94}" type="datetimeFigureOut">
              <a:rPr lang="pt-BR" smtClean="0"/>
              <a:pPr/>
              <a:t>28/02/2011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DBBE2-5972-4B55-9F84-7B5A14F71CF2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0EED9-378B-4012-93A2-10A520035F94}" type="datetimeFigureOut">
              <a:rPr lang="pt-BR" smtClean="0"/>
              <a:pPr/>
              <a:t>28/02/2011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DBBE2-5972-4B55-9F84-7B5A14F71CF2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0EED9-378B-4012-93A2-10A520035F94}" type="datetimeFigureOut">
              <a:rPr lang="pt-BR" smtClean="0"/>
              <a:pPr/>
              <a:t>28/02/2011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DBBE2-5972-4B55-9F84-7B5A14F71CF2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0EED9-378B-4012-93A2-10A520035F94}" type="datetimeFigureOut">
              <a:rPr lang="pt-BR" smtClean="0"/>
              <a:pPr/>
              <a:t>28/02/2011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DBBE2-5972-4B55-9F84-7B5A14F71CF2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0EED9-378B-4012-93A2-10A520035F94}" type="datetimeFigureOut">
              <a:rPr lang="pt-BR" smtClean="0"/>
              <a:pPr/>
              <a:t>28/02/2011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DBBE2-5972-4B55-9F84-7B5A14F71CF2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0EED9-378B-4012-93A2-10A520035F94}" type="datetimeFigureOut">
              <a:rPr lang="pt-BR" smtClean="0"/>
              <a:pPr/>
              <a:t>28/02/2011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DBBE2-5972-4B55-9F84-7B5A14F71CF2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0EED9-378B-4012-93A2-10A520035F94}" type="datetimeFigureOut">
              <a:rPr lang="pt-BR" smtClean="0"/>
              <a:pPr/>
              <a:t>28/02/2011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DBBE2-5972-4B55-9F84-7B5A14F71CF2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0EED9-378B-4012-93A2-10A520035F94}" type="datetimeFigureOut">
              <a:rPr lang="pt-BR" smtClean="0"/>
              <a:pPr/>
              <a:t>28/02/2011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DBBE2-5972-4B55-9F84-7B5A14F71CF2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0EED9-378B-4012-93A2-10A520035F94}" type="datetimeFigureOut">
              <a:rPr lang="pt-BR" smtClean="0"/>
              <a:pPr/>
              <a:t>28/02/2011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DBBE2-5972-4B55-9F84-7B5A14F71CF2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0EED9-378B-4012-93A2-10A520035F94}" type="datetimeFigureOut">
              <a:rPr lang="pt-BR" smtClean="0"/>
              <a:pPr/>
              <a:t>28/02/2011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DBBE2-5972-4B55-9F84-7B5A14F71CF2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0EED9-378B-4012-93A2-10A520035F94}" type="datetimeFigureOut">
              <a:rPr lang="pt-BR" smtClean="0"/>
              <a:pPr/>
              <a:t>28/02/2011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DBBE2-5972-4B55-9F84-7B5A14F71CF2}" type="slidenum">
              <a:rPr lang="pt-BR" smtClean="0"/>
              <a:pPr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-142908" y="0"/>
            <a:ext cx="9286908" cy="6858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endParaRPr lang="pt-BR" b="1" dirty="0" smtClean="0">
              <a:solidFill>
                <a:schemeClr val="tx1"/>
              </a:solidFill>
            </a:endParaRPr>
          </a:p>
          <a:p>
            <a:r>
              <a:rPr lang="pt-BR" b="1" dirty="0" smtClean="0">
                <a:solidFill>
                  <a:schemeClr val="tx1"/>
                </a:solidFill>
                <a:latin typeface="Comic Sans MS" pitchFamily="66" charset="0"/>
              </a:rPr>
              <a:t>Artículos:</a:t>
            </a:r>
          </a:p>
          <a:p>
            <a:endParaRPr lang="pt-BR" dirty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pt-BR" dirty="0" smtClean="0">
                <a:solidFill>
                  <a:schemeClr val="tx1"/>
                </a:solidFill>
                <a:latin typeface="Comic Sans MS" pitchFamily="66" charset="0"/>
              </a:rPr>
              <a:t>“</a:t>
            </a:r>
            <a:r>
              <a:rPr lang="pt-BR" dirty="0" err="1" smtClean="0">
                <a:solidFill>
                  <a:schemeClr val="tx1"/>
                </a:solidFill>
                <a:latin typeface="Comic Sans MS" pitchFamily="66" charset="0"/>
              </a:rPr>
              <a:t>Dicen</a:t>
            </a:r>
            <a:r>
              <a:rPr lang="pt-BR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pt-BR" dirty="0" smtClean="0">
                <a:solidFill>
                  <a:schemeClr val="tx1"/>
                </a:solidFill>
                <a:latin typeface="Comic Sans MS" pitchFamily="66" charset="0"/>
              </a:rPr>
              <a:t>que </a:t>
            </a:r>
            <a:r>
              <a:rPr lang="pt-BR" b="1" dirty="0" err="1" smtClean="0">
                <a:solidFill>
                  <a:srgbClr val="FF0000"/>
                </a:solidFill>
                <a:latin typeface="Comic Sans MS" pitchFamily="66" charset="0"/>
              </a:rPr>
              <a:t>la</a:t>
            </a:r>
            <a:r>
              <a:rPr lang="pt-BR" dirty="0" smtClean="0">
                <a:solidFill>
                  <a:schemeClr val="tx1"/>
                </a:solidFill>
                <a:latin typeface="Comic Sans MS" pitchFamily="66" charset="0"/>
              </a:rPr>
              <a:t> distancia </a:t>
            </a:r>
            <a:r>
              <a:rPr lang="pt-BR" dirty="0" err="1" smtClean="0">
                <a:solidFill>
                  <a:schemeClr val="tx1"/>
                </a:solidFill>
                <a:latin typeface="Comic Sans MS" pitchFamily="66" charset="0"/>
              </a:rPr>
              <a:t>es</a:t>
            </a:r>
            <a:r>
              <a:rPr lang="pt-BR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pt-BR" b="1" dirty="0" err="1" smtClean="0">
                <a:solidFill>
                  <a:srgbClr val="FF0000"/>
                </a:solidFill>
                <a:latin typeface="Comic Sans MS" pitchFamily="66" charset="0"/>
              </a:rPr>
              <a:t>el</a:t>
            </a:r>
            <a:r>
              <a:rPr lang="pt-BR" dirty="0" smtClean="0">
                <a:solidFill>
                  <a:schemeClr val="tx1"/>
                </a:solidFill>
                <a:latin typeface="Comic Sans MS" pitchFamily="66" charset="0"/>
              </a:rPr>
              <a:t> olvido</a:t>
            </a:r>
          </a:p>
          <a:p>
            <a:r>
              <a:rPr lang="pt-BR" dirty="0" smtClean="0">
                <a:solidFill>
                  <a:schemeClr val="tx1"/>
                </a:solidFill>
                <a:latin typeface="Comic Sans MS" pitchFamily="66" charset="0"/>
              </a:rPr>
              <a:t>Pero </a:t>
            </a:r>
            <a:r>
              <a:rPr lang="pt-BR" dirty="0" err="1" smtClean="0">
                <a:solidFill>
                  <a:schemeClr val="tx1"/>
                </a:solidFill>
                <a:latin typeface="Comic Sans MS" pitchFamily="66" charset="0"/>
              </a:rPr>
              <a:t>yo</a:t>
            </a:r>
            <a:r>
              <a:rPr lang="pt-BR" dirty="0" smtClean="0">
                <a:solidFill>
                  <a:schemeClr val="tx1"/>
                </a:solidFill>
                <a:latin typeface="Comic Sans MS" pitchFamily="66" charset="0"/>
              </a:rPr>
              <a:t> no </a:t>
            </a:r>
            <a:r>
              <a:rPr lang="pt-BR" dirty="0" err="1" smtClean="0">
                <a:solidFill>
                  <a:schemeClr val="tx1"/>
                </a:solidFill>
                <a:latin typeface="Comic Sans MS" pitchFamily="66" charset="0"/>
              </a:rPr>
              <a:t>concibo</a:t>
            </a:r>
            <a:r>
              <a:rPr lang="pt-BR" dirty="0" smtClean="0">
                <a:solidFill>
                  <a:schemeClr val="tx1"/>
                </a:solidFill>
                <a:latin typeface="Comic Sans MS" pitchFamily="66" charset="0"/>
              </a:rPr>
              <a:t> esta </a:t>
            </a:r>
            <a:r>
              <a:rPr lang="pt-BR" dirty="0" err="1" smtClean="0">
                <a:solidFill>
                  <a:schemeClr val="tx1"/>
                </a:solidFill>
                <a:latin typeface="Comic Sans MS" pitchFamily="66" charset="0"/>
              </a:rPr>
              <a:t>razón</a:t>
            </a:r>
            <a:endParaRPr lang="pt-BR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pt-BR" dirty="0" smtClean="0">
                <a:solidFill>
                  <a:schemeClr val="tx1"/>
                </a:solidFill>
                <a:latin typeface="Comic Sans MS" pitchFamily="66" charset="0"/>
              </a:rPr>
              <a:t>Porque </a:t>
            </a:r>
            <a:r>
              <a:rPr lang="pt-BR" dirty="0" err="1" smtClean="0">
                <a:solidFill>
                  <a:schemeClr val="tx1"/>
                </a:solidFill>
                <a:latin typeface="Comic Sans MS" pitchFamily="66" charset="0"/>
              </a:rPr>
              <a:t>yo</a:t>
            </a:r>
            <a:r>
              <a:rPr lang="pt-BR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pt-BR" dirty="0" err="1" smtClean="0">
                <a:solidFill>
                  <a:schemeClr val="tx1"/>
                </a:solidFill>
                <a:latin typeface="Comic Sans MS" pitchFamily="66" charset="0"/>
              </a:rPr>
              <a:t>seguiré</a:t>
            </a:r>
            <a:r>
              <a:rPr lang="pt-BR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pt-BR" dirty="0" err="1" smtClean="0">
                <a:solidFill>
                  <a:schemeClr val="tx1"/>
                </a:solidFill>
                <a:latin typeface="Comic Sans MS" pitchFamily="66" charset="0"/>
              </a:rPr>
              <a:t>siendo</a:t>
            </a:r>
            <a:r>
              <a:rPr lang="pt-BR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pt-BR" b="1" dirty="0" err="1" smtClean="0">
                <a:solidFill>
                  <a:srgbClr val="FF0000"/>
                </a:solidFill>
                <a:latin typeface="Comic Sans MS" pitchFamily="66" charset="0"/>
              </a:rPr>
              <a:t>el</a:t>
            </a:r>
            <a:r>
              <a:rPr lang="pt-BR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pt-BR" dirty="0" err="1" smtClean="0">
                <a:solidFill>
                  <a:schemeClr val="tx1"/>
                </a:solidFill>
                <a:latin typeface="Comic Sans MS" pitchFamily="66" charset="0"/>
              </a:rPr>
              <a:t>cautivo</a:t>
            </a:r>
            <a:endParaRPr lang="pt-BR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pt-BR" dirty="0" smtClean="0">
                <a:solidFill>
                  <a:schemeClr val="tx1"/>
                </a:solidFill>
                <a:latin typeface="Comic Sans MS" pitchFamily="66" charset="0"/>
              </a:rPr>
              <a:t>De </a:t>
            </a:r>
            <a:r>
              <a:rPr lang="pt-BR" b="1" dirty="0" err="1" smtClean="0">
                <a:solidFill>
                  <a:srgbClr val="FF0000"/>
                </a:solidFill>
                <a:latin typeface="Comic Sans MS" pitchFamily="66" charset="0"/>
              </a:rPr>
              <a:t>los</a:t>
            </a:r>
            <a:r>
              <a:rPr lang="pt-BR" dirty="0" smtClean="0">
                <a:solidFill>
                  <a:schemeClr val="tx1"/>
                </a:solidFill>
                <a:latin typeface="Comic Sans MS" pitchFamily="66" charset="0"/>
              </a:rPr>
              <a:t> caprichos de tu </a:t>
            </a:r>
            <a:r>
              <a:rPr lang="pt-BR" dirty="0" err="1" smtClean="0">
                <a:solidFill>
                  <a:schemeClr val="tx1"/>
                </a:solidFill>
                <a:latin typeface="Comic Sans MS" pitchFamily="66" charset="0"/>
              </a:rPr>
              <a:t>corazón</a:t>
            </a:r>
            <a:r>
              <a:rPr lang="pt-BR" dirty="0" smtClean="0">
                <a:solidFill>
                  <a:schemeClr val="tx1"/>
                </a:solidFill>
                <a:latin typeface="Comic Sans MS" pitchFamily="66" charset="0"/>
              </a:rPr>
              <a:t>”.</a:t>
            </a:r>
            <a:endParaRPr lang="pt-BR" dirty="0" smtClean="0">
              <a:solidFill>
                <a:schemeClr val="tx1"/>
              </a:solidFill>
              <a:latin typeface="Comic Sans MS" pitchFamily="66" charset="0"/>
            </a:endParaRPr>
          </a:p>
          <a:p>
            <a:endParaRPr lang="pt-B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endParaRPr lang="pt-BR" dirty="0" smtClean="0"/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Artículos determinantes/definidos</a:t>
            </a:r>
          </a:p>
          <a:p>
            <a:pPr>
              <a:buNone/>
            </a:pP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42910" y="1643050"/>
          <a:ext cx="7858179" cy="29289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9393"/>
                <a:gridCol w="2619393"/>
                <a:gridCol w="2619393"/>
              </a:tblGrid>
              <a:tr h="976319">
                <a:tc>
                  <a:txBody>
                    <a:bodyPr/>
                    <a:lstStyle/>
                    <a:p>
                      <a:endParaRPr lang="pt-B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latin typeface="Arial" pitchFamily="34" charset="0"/>
                          <a:cs typeface="Arial" pitchFamily="34" charset="0"/>
                        </a:rPr>
                        <a:t>Masculinos</a:t>
                      </a:r>
                      <a:endParaRPr lang="pt-B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 err="1" smtClean="0">
                          <a:latin typeface="Arial" pitchFamily="34" charset="0"/>
                          <a:cs typeface="Arial" pitchFamily="34" charset="0"/>
                        </a:rPr>
                        <a:t>Femeninos</a:t>
                      </a:r>
                      <a:endParaRPr lang="pt-B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976319"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latin typeface="Arial" pitchFamily="34" charset="0"/>
                          <a:cs typeface="Arial" pitchFamily="34" charset="0"/>
                        </a:rPr>
                        <a:t>singular</a:t>
                      </a:r>
                      <a:endParaRPr lang="pt-B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 err="1" smtClean="0">
                          <a:latin typeface="Arial" pitchFamily="34" charset="0"/>
                          <a:cs typeface="Arial" pitchFamily="34" charset="0"/>
                        </a:rPr>
                        <a:t>el</a:t>
                      </a:r>
                      <a:endParaRPr lang="pt-B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 err="1" smtClean="0">
                          <a:latin typeface="Arial" pitchFamily="34" charset="0"/>
                          <a:cs typeface="Arial" pitchFamily="34" charset="0"/>
                        </a:rPr>
                        <a:t>la</a:t>
                      </a:r>
                      <a:endParaRPr lang="pt-B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976319"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latin typeface="Arial" pitchFamily="34" charset="0"/>
                          <a:cs typeface="Arial" pitchFamily="34" charset="0"/>
                        </a:rPr>
                        <a:t>plural</a:t>
                      </a:r>
                      <a:endParaRPr lang="pt-B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 err="1" smtClean="0">
                          <a:latin typeface="Arial" pitchFamily="34" charset="0"/>
                          <a:cs typeface="Arial" pitchFamily="34" charset="0"/>
                        </a:rPr>
                        <a:t>los</a:t>
                      </a:r>
                      <a:endParaRPr lang="pt-B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 err="1" smtClean="0">
                          <a:latin typeface="Arial" pitchFamily="34" charset="0"/>
                          <a:cs typeface="Arial" pitchFamily="34" charset="0"/>
                        </a:rPr>
                        <a:t>las</a:t>
                      </a:r>
                      <a:endParaRPr lang="pt-B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14412" y="0"/>
            <a:ext cx="10144196" cy="6858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pt-BR" dirty="0" smtClean="0"/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Artículos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indeterminantes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/indefinidos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571472" y="1571612"/>
          <a:ext cx="7500990" cy="2571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330"/>
                <a:gridCol w="2500330"/>
                <a:gridCol w="2500330"/>
              </a:tblGrid>
              <a:tr h="857256">
                <a:tc>
                  <a:txBody>
                    <a:bodyPr/>
                    <a:lstStyle/>
                    <a:p>
                      <a:endParaRPr lang="pt-B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latin typeface="Arial" pitchFamily="34" charset="0"/>
                          <a:cs typeface="Arial" pitchFamily="34" charset="0"/>
                        </a:rPr>
                        <a:t>Masculinos</a:t>
                      </a:r>
                      <a:endParaRPr lang="pt-B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 err="1" smtClean="0">
                          <a:latin typeface="Arial" pitchFamily="34" charset="0"/>
                          <a:cs typeface="Arial" pitchFamily="34" charset="0"/>
                        </a:rPr>
                        <a:t>Femeninos</a:t>
                      </a:r>
                      <a:endParaRPr lang="pt-B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57256"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latin typeface="Arial" pitchFamily="34" charset="0"/>
                          <a:cs typeface="Arial" pitchFamily="34" charset="0"/>
                        </a:rPr>
                        <a:t>singular</a:t>
                      </a:r>
                      <a:endParaRPr lang="pt-B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 err="1" smtClean="0">
                          <a:latin typeface="Arial" pitchFamily="34" charset="0"/>
                          <a:cs typeface="Arial" pitchFamily="34" charset="0"/>
                        </a:rPr>
                        <a:t>un</a:t>
                      </a:r>
                      <a:endParaRPr lang="pt-B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latin typeface="Arial" pitchFamily="34" charset="0"/>
                          <a:cs typeface="Arial" pitchFamily="34" charset="0"/>
                        </a:rPr>
                        <a:t>una</a:t>
                      </a:r>
                      <a:endParaRPr lang="pt-B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57256"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latin typeface="Arial" pitchFamily="34" charset="0"/>
                          <a:cs typeface="Arial" pitchFamily="34" charset="0"/>
                        </a:rPr>
                        <a:t>plural</a:t>
                      </a:r>
                      <a:endParaRPr lang="pt-B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latin typeface="Arial" pitchFamily="34" charset="0"/>
                          <a:cs typeface="Arial" pitchFamily="34" charset="0"/>
                        </a:rPr>
                        <a:t>unos</a:t>
                      </a:r>
                      <a:endParaRPr lang="pt-B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latin typeface="Arial" pitchFamily="34" charset="0"/>
                          <a:cs typeface="Arial" pitchFamily="34" charset="0"/>
                        </a:rPr>
                        <a:t>unas</a:t>
                      </a:r>
                      <a:endParaRPr lang="pt-B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324544" y="0"/>
            <a:ext cx="9715568" cy="6858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pt-BR" dirty="0" smtClean="0"/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Artículo neutro</a:t>
            </a:r>
          </a:p>
          <a:p>
            <a:pPr>
              <a:buNone/>
            </a:pPr>
            <a:endParaRPr lang="pt-BR" dirty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357290" y="1397000"/>
          <a:ext cx="7286676" cy="13890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4729"/>
                <a:gridCol w="5521947"/>
              </a:tblGrid>
              <a:tr h="1389058">
                <a:tc>
                  <a:txBody>
                    <a:bodyPr/>
                    <a:lstStyle/>
                    <a:p>
                      <a:r>
                        <a:rPr lang="pt-BR" sz="2400" dirty="0" err="1" smtClean="0">
                          <a:latin typeface="Arial" pitchFamily="34" charset="0"/>
                          <a:cs typeface="Arial" pitchFamily="34" charset="0"/>
                        </a:rPr>
                        <a:t>lo</a:t>
                      </a:r>
                      <a:endParaRPr lang="pt-B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 smtClean="0">
                          <a:latin typeface="Arial" pitchFamily="34" charset="0"/>
                          <a:cs typeface="Arial" pitchFamily="34" charset="0"/>
                        </a:rPr>
                        <a:t>Utilizado antes de: adjetivos</a:t>
                      </a:r>
                    </a:p>
                    <a:p>
                      <a:r>
                        <a:rPr lang="pt-BR" sz="2400" dirty="0" smtClean="0">
                          <a:latin typeface="Arial" pitchFamily="34" charset="0"/>
                          <a:cs typeface="Arial" pitchFamily="34" charset="0"/>
                        </a:rPr>
                        <a:t>                                 </a:t>
                      </a:r>
                      <a:r>
                        <a:rPr lang="pt-BR" sz="2400" dirty="0" err="1" smtClean="0">
                          <a:latin typeface="Arial" pitchFamily="34" charset="0"/>
                          <a:cs typeface="Arial" pitchFamily="34" charset="0"/>
                        </a:rPr>
                        <a:t>adverbios</a:t>
                      </a:r>
                      <a:r>
                        <a:rPr lang="pt-BR" sz="2400" dirty="0" smtClean="0">
                          <a:latin typeface="Arial" pitchFamily="34" charset="0"/>
                          <a:cs typeface="Arial" pitchFamily="34" charset="0"/>
                        </a:rPr>
                        <a:t>                                                   </a:t>
                      </a:r>
                      <a:endParaRPr lang="pt-BR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4653136"/>
            <a:ext cx="5670142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i="1" dirty="0" smtClean="0">
                <a:solidFill>
                  <a:srgbClr val="C00000"/>
                </a:solidFill>
                <a:latin typeface="Aparajita" pitchFamily="34" charset="0"/>
                <a:cs typeface="Aparajita" pitchFamily="34" charset="0"/>
              </a:rPr>
              <a:t>“</a:t>
            </a:r>
            <a:r>
              <a:rPr lang="pt-BR" sz="4400" i="1" dirty="0" err="1" smtClean="0">
                <a:solidFill>
                  <a:srgbClr val="C00000"/>
                </a:solidFill>
                <a:latin typeface="Aparajita" pitchFamily="34" charset="0"/>
                <a:cs typeface="Aparajita" pitchFamily="34" charset="0"/>
              </a:rPr>
              <a:t>Disfrutar</a:t>
            </a:r>
            <a:r>
              <a:rPr lang="pt-BR" sz="4400" i="1" dirty="0" smtClean="0">
                <a:solidFill>
                  <a:srgbClr val="C000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pt-BR" sz="4400" i="1" dirty="0" err="1" smtClean="0">
                <a:solidFill>
                  <a:srgbClr val="C00000"/>
                </a:solidFill>
                <a:latin typeface="Aparajita" pitchFamily="34" charset="0"/>
                <a:cs typeface="Aparajita" pitchFamily="34" charset="0"/>
              </a:rPr>
              <a:t>es</a:t>
            </a:r>
            <a:r>
              <a:rPr lang="pt-BR" sz="4400" i="1" dirty="0" smtClean="0">
                <a:solidFill>
                  <a:srgbClr val="C00000"/>
                </a:solidFill>
                <a:latin typeface="Aparajita" pitchFamily="34" charset="0"/>
                <a:cs typeface="Aparajita" pitchFamily="34" charset="0"/>
              </a:rPr>
              <a:t> cuidar </a:t>
            </a:r>
            <a:r>
              <a:rPr lang="pt-BR" sz="4400" b="1" i="1" dirty="0" err="1" smtClean="0">
                <a:solidFill>
                  <a:srgbClr val="002060"/>
                </a:solidFill>
                <a:latin typeface="Aparajita" pitchFamily="34" charset="0"/>
                <a:cs typeface="Aparajita" pitchFamily="34" charset="0"/>
              </a:rPr>
              <a:t>lo</a:t>
            </a:r>
            <a:r>
              <a:rPr lang="pt-BR" sz="4400" i="1" dirty="0" smtClean="0">
                <a:solidFill>
                  <a:srgbClr val="C000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pt-BR" sz="4400" i="1" dirty="0" err="1" smtClean="0">
                <a:solidFill>
                  <a:srgbClr val="C00000"/>
                </a:solidFill>
                <a:latin typeface="Aparajita" pitchFamily="34" charset="0"/>
                <a:cs typeface="Aparajita" pitchFamily="34" charset="0"/>
              </a:rPr>
              <a:t>bello</a:t>
            </a:r>
            <a:r>
              <a:rPr lang="pt-BR" sz="4400" i="1" dirty="0" smtClean="0">
                <a:solidFill>
                  <a:srgbClr val="C00000"/>
                </a:solidFill>
                <a:latin typeface="Aparajita" pitchFamily="34" charset="0"/>
                <a:cs typeface="Aparajita" pitchFamily="34" charset="0"/>
              </a:rPr>
              <a:t>”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pt-BR" sz="4000" b="1" dirty="0" smtClean="0"/>
          </a:p>
          <a:p>
            <a:pPr>
              <a:buNone/>
            </a:pPr>
            <a:r>
              <a:rPr lang="pt-BR" sz="4000" b="1" dirty="0" smtClean="0"/>
              <a:t>	</a:t>
            </a:r>
            <a:r>
              <a:rPr lang="pt-BR" sz="4000" b="1" dirty="0" err="1" smtClean="0"/>
              <a:t>Actividades</a:t>
            </a:r>
            <a:r>
              <a:rPr lang="pt-BR" sz="4000" b="1" dirty="0" smtClean="0"/>
              <a:t>:</a:t>
            </a:r>
          </a:p>
          <a:p>
            <a:pPr>
              <a:buNone/>
            </a:pPr>
            <a:r>
              <a:rPr lang="pt-BR" dirty="0" smtClean="0"/>
              <a:t> </a:t>
            </a:r>
            <a:r>
              <a:rPr lang="pt-BR" b="1" dirty="0" smtClean="0">
                <a:solidFill>
                  <a:schemeClr val="accent6">
                    <a:lumMod val="75000"/>
                  </a:schemeClr>
                </a:solidFill>
              </a:rPr>
              <a:t>1 – Complete </a:t>
            </a:r>
            <a:r>
              <a:rPr lang="pt-BR" b="1" dirty="0" err="1" smtClean="0">
                <a:solidFill>
                  <a:schemeClr val="accent6">
                    <a:lumMod val="75000"/>
                  </a:schemeClr>
                </a:solidFill>
              </a:rPr>
              <a:t>con</a:t>
            </a:r>
            <a:r>
              <a:rPr lang="pt-BR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t-BR" b="1" dirty="0" err="1" smtClean="0">
                <a:solidFill>
                  <a:schemeClr val="accent6">
                    <a:lumMod val="75000"/>
                  </a:schemeClr>
                </a:solidFill>
              </a:rPr>
              <a:t>los</a:t>
            </a:r>
            <a:r>
              <a:rPr lang="pt-BR" b="1" dirty="0" smtClean="0">
                <a:solidFill>
                  <a:schemeClr val="accent6">
                    <a:lumMod val="75000"/>
                  </a:schemeClr>
                </a:solidFill>
              </a:rPr>
              <a:t> artículos:</a:t>
            </a:r>
          </a:p>
          <a:p>
            <a:pPr>
              <a:buNone/>
            </a:pPr>
            <a:r>
              <a:rPr lang="pt-BR" dirty="0" smtClean="0">
                <a:solidFill>
                  <a:srgbClr val="002060"/>
                </a:solidFill>
              </a:rPr>
              <a:t>	a) ______ Cole que </a:t>
            </a:r>
            <a:r>
              <a:rPr lang="pt-BR" dirty="0" err="1" smtClean="0">
                <a:solidFill>
                  <a:srgbClr val="002060"/>
                </a:solidFill>
              </a:rPr>
              <a:t>yo</a:t>
            </a:r>
            <a:r>
              <a:rPr lang="pt-BR" dirty="0" smtClean="0">
                <a:solidFill>
                  <a:srgbClr val="002060"/>
                </a:solidFill>
              </a:rPr>
              <a:t> </a:t>
            </a:r>
            <a:r>
              <a:rPr lang="pt-BR" dirty="0" err="1" smtClean="0">
                <a:solidFill>
                  <a:srgbClr val="002060"/>
                </a:solidFill>
              </a:rPr>
              <a:t>estudio</a:t>
            </a:r>
            <a:r>
              <a:rPr lang="pt-BR" dirty="0" smtClean="0">
                <a:solidFill>
                  <a:srgbClr val="002060"/>
                </a:solidFill>
              </a:rPr>
              <a:t> </a:t>
            </a:r>
            <a:r>
              <a:rPr lang="pt-BR" dirty="0" err="1" smtClean="0">
                <a:solidFill>
                  <a:srgbClr val="002060"/>
                </a:solidFill>
              </a:rPr>
              <a:t>es</a:t>
            </a:r>
            <a:r>
              <a:rPr lang="pt-BR" dirty="0" smtClean="0">
                <a:solidFill>
                  <a:srgbClr val="002060"/>
                </a:solidFill>
              </a:rPr>
              <a:t> </a:t>
            </a:r>
            <a:r>
              <a:rPr lang="pt-BR" dirty="0" err="1" smtClean="0">
                <a:solidFill>
                  <a:srgbClr val="002060"/>
                </a:solidFill>
              </a:rPr>
              <a:t>muy</a:t>
            </a:r>
            <a:r>
              <a:rPr lang="pt-BR" dirty="0" smtClean="0">
                <a:solidFill>
                  <a:srgbClr val="002060"/>
                </a:solidFill>
              </a:rPr>
              <a:t> </a:t>
            </a:r>
            <a:r>
              <a:rPr lang="pt-BR" dirty="0" err="1" smtClean="0">
                <a:solidFill>
                  <a:srgbClr val="002060"/>
                </a:solidFill>
              </a:rPr>
              <a:t>bueno</a:t>
            </a:r>
            <a:r>
              <a:rPr lang="pt-BR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r>
              <a:rPr lang="pt-BR" dirty="0" smtClean="0">
                <a:solidFill>
                  <a:srgbClr val="002060"/>
                </a:solidFill>
              </a:rPr>
              <a:t>	b) No me </a:t>
            </a:r>
            <a:r>
              <a:rPr lang="pt-BR" dirty="0" err="1" smtClean="0">
                <a:solidFill>
                  <a:srgbClr val="002060"/>
                </a:solidFill>
              </a:rPr>
              <a:t>gusta</a:t>
            </a:r>
            <a:r>
              <a:rPr lang="pt-BR" dirty="0" smtClean="0">
                <a:solidFill>
                  <a:srgbClr val="002060"/>
                </a:solidFill>
              </a:rPr>
              <a:t> </a:t>
            </a:r>
            <a:r>
              <a:rPr lang="pt-BR" dirty="0" err="1" smtClean="0">
                <a:solidFill>
                  <a:srgbClr val="002060"/>
                </a:solidFill>
              </a:rPr>
              <a:t>mucho</a:t>
            </a:r>
            <a:r>
              <a:rPr lang="pt-BR" dirty="0" smtClean="0">
                <a:solidFill>
                  <a:srgbClr val="002060"/>
                </a:solidFill>
              </a:rPr>
              <a:t> de _______ </a:t>
            </a:r>
            <a:r>
              <a:rPr lang="pt-BR" dirty="0" err="1" smtClean="0">
                <a:solidFill>
                  <a:srgbClr val="002060"/>
                </a:solidFill>
              </a:rPr>
              <a:t>miel</a:t>
            </a:r>
            <a:r>
              <a:rPr lang="pt-BR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r>
              <a:rPr lang="pt-BR" dirty="0" smtClean="0">
                <a:solidFill>
                  <a:srgbClr val="002060"/>
                </a:solidFill>
              </a:rPr>
              <a:t>	c)  _____ aula </a:t>
            </a:r>
            <a:r>
              <a:rPr lang="pt-BR" dirty="0" err="1" smtClean="0">
                <a:solidFill>
                  <a:srgbClr val="002060"/>
                </a:solidFill>
              </a:rPr>
              <a:t>es</a:t>
            </a:r>
            <a:r>
              <a:rPr lang="pt-BR" dirty="0" smtClean="0">
                <a:solidFill>
                  <a:srgbClr val="002060"/>
                </a:solidFill>
              </a:rPr>
              <a:t> </a:t>
            </a:r>
            <a:r>
              <a:rPr lang="pt-BR" dirty="0" err="1" smtClean="0">
                <a:solidFill>
                  <a:srgbClr val="002060"/>
                </a:solidFill>
              </a:rPr>
              <a:t>muy</a:t>
            </a:r>
            <a:r>
              <a:rPr lang="pt-BR" dirty="0" smtClean="0">
                <a:solidFill>
                  <a:srgbClr val="002060"/>
                </a:solidFill>
              </a:rPr>
              <a:t> larga.</a:t>
            </a:r>
          </a:p>
          <a:p>
            <a:pPr>
              <a:buNone/>
            </a:pPr>
            <a:r>
              <a:rPr lang="pt-BR" dirty="0" smtClean="0">
                <a:solidFill>
                  <a:srgbClr val="002060"/>
                </a:solidFill>
              </a:rPr>
              <a:t>	d) ______ amigo de Suzi </a:t>
            </a:r>
            <a:r>
              <a:rPr lang="pt-BR" dirty="0" err="1" smtClean="0">
                <a:solidFill>
                  <a:srgbClr val="002060"/>
                </a:solidFill>
              </a:rPr>
              <a:t>es</a:t>
            </a:r>
            <a:r>
              <a:rPr lang="pt-BR" dirty="0" smtClean="0">
                <a:solidFill>
                  <a:srgbClr val="002060"/>
                </a:solidFill>
              </a:rPr>
              <a:t> </a:t>
            </a:r>
            <a:r>
              <a:rPr lang="pt-BR" dirty="0" err="1" smtClean="0">
                <a:solidFill>
                  <a:srgbClr val="002060"/>
                </a:solidFill>
              </a:rPr>
              <a:t>rubio</a:t>
            </a:r>
            <a:r>
              <a:rPr lang="pt-BR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r>
              <a:rPr lang="pt-BR" dirty="0" smtClean="0">
                <a:solidFill>
                  <a:srgbClr val="002060"/>
                </a:solidFill>
              </a:rPr>
              <a:t>	e) </a:t>
            </a:r>
            <a:r>
              <a:rPr lang="pt-BR" dirty="0" err="1" smtClean="0">
                <a:solidFill>
                  <a:srgbClr val="002060"/>
                </a:solidFill>
              </a:rPr>
              <a:t>Yo</a:t>
            </a:r>
            <a:r>
              <a:rPr lang="pt-BR" dirty="0" smtClean="0">
                <a:solidFill>
                  <a:srgbClr val="002060"/>
                </a:solidFill>
              </a:rPr>
              <a:t> </a:t>
            </a:r>
            <a:r>
              <a:rPr lang="pt-BR" dirty="0" err="1" smtClean="0">
                <a:solidFill>
                  <a:srgbClr val="002060"/>
                </a:solidFill>
              </a:rPr>
              <a:t>conocí</a:t>
            </a:r>
            <a:r>
              <a:rPr lang="pt-BR" dirty="0" smtClean="0">
                <a:solidFill>
                  <a:srgbClr val="002060"/>
                </a:solidFill>
              </a:rPr>
              <a:t> </a:t>
            </a:r>
            <a:r>
              <a:rPr lang="pt-BR" dirty="0" err="1" smtClean="0">
                <a:solidFill>
                  <a:srgbClr val="002060"/>
                </a:solidFill>
              </a:rPr>
              <a:t>mucha</a:t>
            </a:r>
            <a:r>
              <a:rPr lang="pt-BR" dirty="0" smtClean="0">
                <a:solidFill>
                  <a:srgbClr val="002060"/>
                </a:solidFill>
              </a:rPr>
              <a:t> gente </a:t>
            </a:r>
            <a:r>
              <a:rPr lang="pt-BR" dirty="0" err="1" smtClean="0">
                <a:solidFill>
                  <a:srgbClr val="002060"/>
                </a:solidFill>
              </a:rPr>
              <a:t>en</a:t>
            </a:r>
            <a:r>
              <a:rPr lang="pt-BR" dirty="0" smtClean="0">
                <a:solidFill>
                  <a:srgbClr val="002060"/>
                </a:solidFill>
              </a:rPr>
              <a:t> ______ </a:t>
            </a:r>
            <a:r>
              <a:rPr lang="pt-BR" dirty="0" err="1" smtClean="0">
                <a:solidFill>
                  <a:srgbClr val="002060"/>
                </a:solidFill>
              </a:rPr>
              <a:t>vacaciones</a:t>
            </a:r>
            <a:r>
              <a:rPr lang="pt-BR" dirty="0" smtClean="0">
                <a:solidFill>
                  <a:srgbClr val="002060"/>
                </a:solidFill>
              </a:rPr>
              <a:t>.</a:t>
            </a:r>
            <a:endParaRPr lang="pt-BR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paisagem-189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286875" cy="6858000"/>
          </a:xfrm>
        </p:spPr>
      </p:pic>
      <p:sp>
        <p:nvSpPr>
          <p:cNvPr id="5" name="CaixaDeTexto 4"/>
          <p:cNvSpPr txBox="1"/>
          <p:nvPr/>
        </p:nvSpPr>
        <p:spPr>
          <a:xfrm>
            <a:off x="214282" y="214290"/>
            <a:ext cx="4357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Disfrutar</a:t>
            </a:r>
            <a:r>
              <a:rPr lang="pt-BR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es</a:t>
            </a:r>
            <a:r>
              <a:rPr lang="pt-BR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cuidar </a:t>
            </a:r>
            <a:r>
              <a:rPr lang="pt-BR" sz="2800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lo</a:t>
            </a:r>
            <a:r>
              <a:rPr lang="pt-BR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bello</a:t>
            </a:r>
            <a:endParaRPr lang="pt-BR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71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Tema do Office</vt:lpstr>
      <vt:lpstr>Slide 1</vt:lpstr>
      <vt:lpstr>Slide 2</vt:lpstr>
      <vt:lpstr>Slide 3</vt:lpstr>
      <vt:lpstr>Slide 4</vt:lpstr>
      <vt:lpstr>Slide 5</vt:lpstr>
      <vt:lpstr>Slide 6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</dc:creator>
  <cp:lastModifiedBy>Julia</cp:lastModifiedBy>
  <cp:revision>5</cp:revision>
  <dcterms:created xsi:type="dcterms:W3CDTF">2010-02-24T21:32:10Z</dcterms:created>
  <dcterms:modified xsi:type="dcterms:W3CDTF">2011-02-28T18:32:00Z</dcterms:modified>
</cp:coreProperties>
</file>