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116D5-5A40-4D54-8AD8-8A714D7B1864}" type="datetimeFigureOut">
              <a:rPr lang="pt-BR" smtClean="0"/>
              <a:pPr/>
              <a:t>23/02/2012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36FD2-16F3-4EED-81E2-B9764EB725FE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116D5-5A40-4D54-8AD8-8A714D7B1864}" type="datetimeFigureOut">
              <a:rPr lang="pt-BR" smtClean="0"/>
              <a:pPr/>
              <a:t>23/02/2012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36FD2-16F3-4EED-81E2-B9764EB725FE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116D5-5A40-4D54-8AD8-8A714D7B1864}" type="datetimeFigureOut">
              <a:rPr lang="pt-BR" smtClean="0"/>
              <a:pPr/>
              <a:t>23/02/2012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36FD2-16F3-4EED-81E2-B9764EB725FE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116D5-5A40-4D54-8AD8-8A714D7B1864}" type="datetimeFigureOut">
              <a:rPr lang="pt-BR" smtClean="0"/>
              <a:pPr/>
              <a:t>23/02/2012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36FD2-16F3-4EED-81E2-B9764EB725FE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116D5-5A40-4D54-8AD8-8A714D7B1864}" type="datetimeFigureOut">
              <a:rPr lang="pt-BR" smtClean="0"/>
              <a:pPr/>
              <a:t>23/02/2012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36FD2-16F3-4EED-81E2-B9764EB725FE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116D5-5A40-4D54-8AD8-8A714D7B1864}" type="datetimeFigureOut">
              <a:rPr lang="pt-BR" smtClean="0"/>
              <a:pPr/>
              <a:t>23/02/2012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36FD2-16F3-4EED-81E2-B9764EB725FE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116D5-5A40-4D54-8AD8-8A714D7B1864}" type="datetimeFigureOut">
              <a:rPr lang="pt-BR" smtClean="0"/>
              <a:pPr/>
              <a:t>23/02/2012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36FD2-16F3-4EED-81E2-B9764EB725FE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116D5-5A40-4D54-8AD8-8A714D7B1864}" type="datetimeFigureOut">
              <a:rPr lang="pt-BR" smtClean="0"/>
              <a:pPr/>
              <a:t>23/02/2012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36FD2-16F3-4EED-81E2-B9764EB725FE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116D5-5A40-4D54-8AD8-8A714D7B1864}" type="datetimeFigureOut">
              <a:rPr lang="pt-BR" smtClean="0"/>
              <a:pPr/>
              <a:t>23/02/2012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36FD2-16F3-4EED-81E2-B9764EB725FE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116D5-5A40-4D54-8AD8-8A714D7B1864}" type="datetimeFigureOut">
              <a:rPr lang="pt-BR" smtClean="0"/>
              <a:pPr/>
              <a:t>23/02/2012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36FD2-16F3-4EED-81E2-B9764EB725FE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116D5-5A40-4D54-8AD8-8A714D7B1864}" type="datetimeFigureOut">
              <a:rPr lang="pt-BR" smtClean="0"/>
              <a:pPr/>
              <a:t>23/02/2012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36FD2-16F3-4EED-81E2-B9764EB725FE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116D5-5A40-4D54-8AD8-8A714D7B1864}" type="datetimeFigureOut">
              <a:rPr lang="pt-BR" smtClean="0"/>
              <a:pPr/>
              <a:t>23/02/2012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436FD2-16F3-4EED-81E2-B9764EB725FE}" type="slidenum">
              <a:rPr lang="pt-BR" smtClean="0"/>
              <a:pPr/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332656"/>
            <a:ext cx="8352928" cy="1728192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pt-BR" dirty="0" smtClean="0"/>
              <a:t>Signos de </a:t>
            </a:r>
            <a:r>
              <a:rPr lang="pt-BR" dirty="0" err="1" smtClean="0"/>
              <a:t>puntuación</a:t>
            </a:r>
            <a:r>
              <a:rPr lang="pt-BR" dirty="0" smtClean="0"/>
              <a:t> y encuentros vocálicos.</a:t>
            </a:r>
            <a:endParaRPr lang="pt-B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2492896"/>
            <a:ext cx="8280920" cy="4032448"/>
          </a:xfrm>
        </p:spPr>
        <p:txBody>
          <a:bodyPr/>
          <a:lstStyle/>
          <a:p>
            <a:endParaRPr lang="pt-BR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39551" y="2564904"/>
          <a:ext cx="8280921" cy="38884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0307"/>
                <a:gridCol w="2760307"/>
                <a:gridCol w="2760307"/>
              </a:tblGrid>
              <a:tr h="972108">
                <a:tc>
                  <a:txBody>
                    <a:bodyPr/>
                    <a:lstStyle/>
                    <a:p>
                      <a:pPr algn="ctr"/>
                      <a:r>
                        <a:rPr lang="pt-BR" sz="2800" dirty="0" err="1" smtClean="0">
                          <a:latin typeface="Arial" pitchFamily="34" charset="0"/>
                          <a:cs typeface="Arial" pitchFamily="34" charset="0"/>
                        </a:rPr>
                        <a:t>Siempre</a:t>
                      </a:r>
                      <a:r>
                        <a:rPr lang="pt-BR" sz="2800" dirty="0" smtClean="0">
                          <a:latin typeface="Arial" pitchFamily="34" charset="0"/>
                          <a:cs typeface="Arial" pitchFamily="34" charset="0"/>
                        </a:rPr>
                        <a:t> vocales.</a:t>
                      </a:r>
                      <a:endParaRPr lang="pt-BR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dirty="0" smtClean="0">
                          <a:latin typeface="Arial" pitchFamily="34" charset="0"/>
                          <a:cs typeface="Arial" pitchFamily="34" charset="0"/>
                        </a:rPr>
                        <a:t>Vocales o </a:t>
                      </a:r>
                      <a:r>
                        <a:rPr lang="pt-BR" sz="2800" dirty="0" err="1" smtClean="0">
                          <a:latin typeface="Arial" pitchFamily="34" charset="0"/>
                          <a:cs typeface="Arial" pitchFamily="34" charset="0"/>
                        </a:rPr>
                        <a:t>semivocales</a:t>
                      </a:r>
                      <a:endParaRPr lang="pt-BR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dirty="0" smtClean="0">
                          <a:latin typeface="Arial" pitchFamily="34" charset="0"/>
                          <a:cs typeface="Arial" pitchFamily="34" charset="0"/>
                        </a:rPr>
                        <a:t>Consonantes</a:t>
                      </a:r>
                      <a:r>
                        <a:rPr lang="pt-BR" sz="2800" baseline="0" dirty="0" smtClean="0">
                          <a:latin typeface="Arial" pitchFamily="34" charset="0"/>
                          <a:cs typeface="Arial" pitchFamily="34" charset="0"/>
                        </a:rPr>
                        <a:t> o </a:t>
                      </a:r>
                      <a:r>
                        <a:rPr lang="pt-BR" sz="2800" baseline="0" dirty="0" err="1" smtClean="0">
                          <a:latin typeface="Arial" pitchFamily="34" charset="0"/>
                          <a:cs typeface="Arial" pitchFamily="34" charset="0"/>
                        </a:rPr>
                        <a:t>semivocales</a:t>
                      </a:r>
                      <a:r>
                        <a:rPr lang="pt-BR" sz="2800" baseline="0" dirty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pt-BR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972108">
                <a:tc>
                  <a:txBody>
                    <a:bodyPr/>
                    <a:lstStyle/>
                    <a:p>
                      <a:pPr algn="ctr"/>
                      <a:r>
                        <a:rPr lang="pt-BR" sz="2800" b="1" dirty="0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lang="pt-BR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b="1" dirty="0" smtClean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pt-BR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b="1" dirty="0" smtClean="0">
                          <a:latin typeface="Arial" pitchFamily="34" charset="0"/>
                          <a:cs typeface="Arial" pitchFamily="34" charset="0"/>
                        </a:rPr>
                        <a:t>Y</a:t>
                      </a:r>
                      <a:endParaRPr lang="pt-BR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972108">
                <a:tc>
                  <a:txBody>
                    <a:bodyPr/>
                    <a:lstStyle/>
                    <a:p>
                      <a:pPr algn="ctr"/>
                      <a:r>
                        <a:rPr lang="pt-BR" sz="2800" b="1" dirty="0" smtClean="0"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endParaRPr lang="pt-BR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b="1" dirty="0" smtClean="0">
                          <a:latin typeface="Arial" pitchFamily="34" charset="0"/>
                          <a:cs typeface="Arial" pitchFamily="34" charset="0"/>
                        </a:rPr>
                        <a:t>U</a:t>
                      </a:r>
                      <a:endParaRPr lang="pt-BR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972108">
                <a:tc>
                  <a:txBody>
                    <a:bodyPr/>
                    <a:lstStyle/>
                    <a:p>
                      <a:pPr algn="ctr"/>
                      <a:r>
                        <a:rPr lang="pt-BR" sz="2800" b="1" dirty="0" smtClean="0"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endParaRPr lang="pt-BR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8640"/>
            <a:ext cx="8712968" cy="6408712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pt-BR" b="1" dirty="0" smtClean="0">
                <a:latin typeface="Arial" pitchFamily="34" charset="0"/>
                <a:cs typeface="Arial" pitchFamily="34" charset="0"/>
              </a:rPr>
              <a:t>DIPTONGOS: </a:t>
            </a:r>
          </a:p>
          <a:p>
            <a:pPr algn="just">
              <a:buNone/>
            </a:pPr>
            <a:r>
              <a:rPr lang="pt-BR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Unión de dos vocales que  se </a:t>
            </a:r>
            <a:r>
              <a:rPr lang="pt-BR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pronuncian</a:t>
            </a:r>
            <a:r>
              <a:rPr lang="pt-BR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en </a:t>
            </a:r>
            <a:r>
              <a:rPr lang="pt-BR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la</a:t>
            </a:r>
            <a:r>
              <a:rPr lang="pt-BR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misma</a:t>
            </a:r>
            <a:r>
              <a:rPr lang="pt-BR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sílaba. </a:t>
            </a:r>
            <a:r>
              <a:rPr lang="pt-BR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pt-BR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j</a:t>
            </a:r>
            <a:r>
              <a:rPr lang="pt-BR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pt-BR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aire</a:t>
            </a:r>
            <a:r>
              <a:rPr lang="pt-BR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buNone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pt-BR" b="1" dirty="0" smtClean="0">
                <a:latin typeface="Arial" pitchFamily="34" charset="0"/>
                <a:cs typeface="Arial" pitchFamily="34" charset="0"/>
              </a:rPr>
              <a:t>TRIPTONGOS:</a:t>
            </a:r>
          </a:p>
          <a:p>
            <a:pPr algn="just">
              <a:buNone/>
            </a:pPr>
            <a:r>
              <a:rPr lang="pt-BR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Unión de tres vocales en una solo sílaba.  </a:t>
            </a:r>
          </a:p>
          <a:p>
            <a:pPr algn="just">
              <a:buNone/>
            </a:pPr>
            <a:r>
              <a:rPr lang="pt-BR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Ej</a:t>
            </a:r>
            <a:r>
              <a:rPr lang="pt-BR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pt-BR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Buey</a:t>
            </a:r>
            <a:r>
              <a:rPr lang="pt-BR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buNone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pt-BR" b="1" dirty="0" smtClean="0">
                <a:latin typeface="Arial" pitchFamily="34" charset="0"/>
                <a:cs typeface="Arial" pitchFamily="34" charset="0"/>
              </a:rPr>
              <a:t>HIATO:</a:t>
            </a:r>
          </a:p>
          <a:p>
            <a:pPr algn="just">
              <a:buNone/>
            </a:pPr>
            <a:r>
              <a:rPr lang="pt-BR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Unión de dos vocales que se </a:t>
            </a:r>
            <a:r>
              <a:rPr lang="pt-BR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escriben</a:t>
            </a:r>
            <a:r>
              <a:rPr lang="pt-BR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juntas</a:t>
            </a:r>
            <a:r>
              <a:rPr lang="pt-BR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pero se </a:t>
            </a:r>
            <a:r>
              <a:rPr lang="pt-BR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pronuncian</a:t>
            </a:r>
            <a:r>
              <a:rPr lang="pt-BR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separadas</a:t>
            </a:r>
            <a:r>
              <a:rPr lang="pt-BR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pt-BR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Ej</a:t>
            </a:r>
            <a:r>
              <a:rPr lang="pt-BR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pt-BR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día</a:t>
            </a:r>
            <a:r>
              <a:rPr lang="pt-BR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buNone/>
            </a:pP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pt-BR" sz="4000" dirty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pt-BR" sz="4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pt-BR" sz="4000" dirty="0" smtClean="0">
                <a:latin typeface="Arial" pitchFamily="34" charset="0"/>
                <a:cs typeface="Arial" pitchFamily="34" charset="0"/>
              </a:rPr>
              <a:t>Signos de </a:t>
            </a:r>
            <a:r>
              <a:rPr lang="pt-BR" sz="4000" dirty="0" err="1" smtClean="0">
                <a:latin typeface="Arial" pitchFamily="34" charset="0"/>
                <a:cs typeface="Arial" pitchFamily="34" charset="0"/>
              </a:rPr>
              <a:t>puntuación</a:t>
            </a:r>
            <a:endParaRPr lang="pt-BR" sz="40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19256" cy="469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9628"/>
                <a:gridCol w="410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3600" dirty="0" err="1" smtClean="0">
                          <a:latin typeface="Arial" pitchFamily="34" charset="0"/>
                          <a:cs typeface="Arial" pitchFamily="34" charset="0"/>
                        </a:rPr>
                        <a:t>Español</a:t>
                      </a:r>
                      <a:endParaRPr lang="pt-BR" sz="3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600" dirty="0" smtClean="0">
                          <a:latin typeface="Arial" pitchFamily="34" charset="0"/>
                          <a:cs typeface="Arial" pitchFamily="34" charset="0"/>
                        </a:rPr>
                        <a:t>Símbolo</a:t>
                      </a:r>
                      <a:r>
                        <a:rPr lang="pt-BR" sz="3600" baseline="0" dirty="0" smtClean="0">
                          <a:latin typeface="Arial" pitchFamily="34" charset="0"/>
                          <a:cs typeface="Arial" pitchFamily="34" charset="0"/>
                        </a:rPr>
                        <a:t> gráfico</a:t>
                      </a:r>
                      <a:endParaRPr lang="pt-BR" sz="3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3200" dirty="0" err="1" smtClean="0">
                          <a:latin typeface="Arial" pitchFamily="34" charset="0"/>
                          <a:cs typeface="Arial" pitchFamily="34" charset="0"/>
                        </a:rPr>
                        <a:t>Punto</a:t>
                      </a:r>
                      <a:endParaRPr lang="pt-BR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200" dirty="0" smtClean="0">
                          <a:latin typeface="Arial" pitchFamily="34" charset="0"/>
                          <a:cs typeface="Arial" pitchFamily="34" charset="0"/>
                        </a:rPr>
                        <a:t>( . )</a:t>
                      </a:r>
                      <a:endParaRPr lang="pt-BR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3200" dirty="0" smtClean="0">
                          <a:latin typeface="Arial" pitchFamily="34" charset="0"/>
                          <a:cs typeface="Arial" pitchFamily="34" charset="0"/>
                        </a:rPr>
                        <a:t>Coma</a:t>
                      </a:r>
                      <a:endParaRPr lang="pt-BR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200" dirty="0" smtClean="0">
                          <a:latin typeface="Arial" pitchFamily="34" charset="0"/>
                          <a:cs typeface="Arial" pitchFamily="34" charset="0"/>
                        </a:rPr>
                        <a:t>( , )</a:t>
                      </a:r>
                      <a:endParaRPr lang="pt-BR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3200" dirty="0" err="1" smtClean="0">
                          <a:latin typeface="Arial" pitchFamily="34" charset="0"/>
                          <a:cs typeface="Arial" pitchFamily="34" charset="0"/>
                        </a:rPr>
                        <a:t>Punto</a:t>
                      </a:r>
                      <a:r>
                        <a:rPr lang="pt-BR" sz="3200" dirty="0" smtClean="0">
                          <a:latin typeface="Arial" pitchFamily="34" charset="0"/>
                          <a:cs typeface="Arial" pitchFamily="34" charset="0"/>
                        </a:rPr>
                        <a:t> y coma</a:t>
                      </a:r>
                      <a:endParaRPr lang="pt-BR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200" dirty="0" smtClean="0">
                          <a:latin typeface="Arial" pitchFamily="34" charset="0"/>
                          <a:cs typeface="Arial" pitchFamily="34" charset="0"/>
                        </a:rPr>
                        <a:t>( ; )</a:t>
                      </a:r>
                      <a:endParaRPr lang="pt-BR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3200" dirty="0" err="1" smtClean="0">
                          <a:latin typeface="Arial" pitchFamily="34" charset="0"/>
                          <a:cs typeface="Arial" pitchFamily="34" charset="0"/>
                        </a:rPr>
                        <a:t>Interrogación</a:t>
                      </a:r>
                      <a:endParaRPr lang="pt-BR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200" dirty="0" smtClean="0">
                          <a:latin typeface="Arial" pitchFamily="34" charset="0"/>
                          <a:cs typeface="Arial" pitchFamily="34" charset="0"/>
                        </a:rPr>
                        <a:t>( ? )</a:t>
                      </a:r>
                      <a:endParaRPr lang="pt-BR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6526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3200" dirty="0" err="1" smtClean="0">
                          <a:latin typeface="Arial" pitchFamily="34" charset="0"/>
                          <a:cs typeface="Arial" pitchFamily="34" charset="0"/>
                        </a:rPr>
                        <a:t>Exclamación</a:t>
                      </a:r>
                      <a:endParaRPr lang="pt-BR" sz="32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3200" dirty="0" smtClean="0">
                          <a:latin typeface="Arial" pitchFamily="34" charset="0"/>
                          <a:cs typeface="Arial" pitchFamily="34" charset="0"/>
                        </a:rPr>
                        <a:t>( ! 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3200" dirty="0" err="1" smtClean="0">
                          <a:latin typeface="Arial" pitchFamily="34" charset="0"/>
                          <a:cs typeface="Arial" pitchFamily="34" charset="0"/>
                        </a:rPr>
                        <a:t>Puntos</a:t>
                      </a:r>
                      <a:r>
                        <a:rPr lang="pt-BR" sz="3200" dirty="0" smtClean="0">
                          <a:latin typeface="Arial" pitchFamily="34" charset="0"/>
                          <a:cs typeface="Arial" pitchFamily="34" charset="0"/>
                        </a:rPr>
                        <a:t> suspensivos</a:t>
                      </a:r>
                      <a:endParaRPr lang="pt-BR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200" dirty="0" smtClean="0">
                          <a:latin typeface="Arial" pitchFamily="34" charset="0"/>
                          <a:cs typeface="Arial" pitchFamily="34" charset="0"/>
                        </a:rPr>
                        <a:t>(...)</a:t>
                      </a:r>
                      <a:endParaRPr lang="pt-BR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3200" dirty="0" err="1" smtClean="0">
                          <a:latin typeface="Arial" pitchFamily="34" charset="0"/>
                          <a:cs typeface="Arial" pitchFamily="34" charset="0"/>
                        </a:rPr>
                        <a:t>Comillas</a:t>
                      </a:r>
                      <a:endParaRPr lang="pt-BR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200" dirty="0" smtClean="0">
                          <a:latin typeface="Arial" pitchFamily="34" charset="0"/>
                          <a:cs typeface="Arial" pitchFamily="34" charset="0"/>
                        </a:rPr>
                        <a:t>(“ </a:t>
                      </a:r>
                      <a:r>
                        <a:rPr lang="pt-BR" sz="3200" dirty="0" err="1" smtClean="0">
                          <a:latin typeface="Arial" pitchFamily="34" charset="0"/>
                          <a:cs typeface="Arial" pitchFamily="34" charset="0"/>
                        </a:rPr>
                        <a:t>“</a:t>
                      </a:r>
                      <a:r>
                        <a:rPr lang="pt-BR" sz="3200" dirty="0" smtClean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pt-BR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33670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1 – ¿</a:t>
            </a:r>
            <a:r>
              <a:rPr lang="en-US" dirty="0" err="1" smtClean="0"/>
              <a:t>Cuál</a:t>
            </a:r>
            <a:r>
              <a:rPr lang="en-US" dirty="0" smtClean="0"/>
              <a:t> de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palabras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presenta</a:t>
            </a:r>
            <a:r>
              <a:rPr lang="en-US" dirty="0" smtClean="0"/>
              <a:t> </a:t>
            </a:r>
            <a:r>
              <a:rPr lang="en-US" dirty="0" err="1" smtClean="0"/>
              <a:t>triptongo</a:t>
            </a:r>
            <a:r>
              <a:rPr lang="en-US" dirty="0" smtClean="0"/>
              <a:t>?</a:t>
            </a:r>
          </a:p>
          <a:p>
            <a:pPr>
              <a:buNone/>
            </a:pPr>
            <a:endParaRPr lang="en-US" dirty="0" smtClean="0"/>
          </a:p>
          <a:p>
            <a:pPr marL="514350" indent="-514350">
              <a:buAutoNum type="alphaLcParenR"/>
            </a:pPr>
            <a:r>
              <a:rPr lang="en-US" dirty="0" err="1" smtClean="0"/>
              <a:t>Aéreo</a:t>
            </a:r>
            <a:endParaRPr lang="en-US" dirty="0" smtClean="0"/>
          </a:p>
          <a:p>
            <a:pPr marL="514350" indent="-514350">
              <a:buAutoNum type="alphaLcParenR"/>
            </a:pPr>
            <a:r>
              <a:rPr lang="en-US" dirty="0" err="1" smtClean="0"/>
              <a:t>Frío</a:t>
            </a:r>
            <a:endParaRPr lang="en-US" dirty="0" smtClean="0"/>
          </a:p>
          <a:p>
            <a:pPr marL="514350" indent="-514350">
              <a:buAutoNum type="alphaLcParenR"/>
            </a:pPr>
            <a:r>
              <a:rPr lang="en-US" dirty="0" err="1" smtClean="0"/>
              <a:t>Murciélago</a:t>
            </a:r>
            <a:endParaRPr lang="en-US" dirty="0" smtClean="0"/>
          </a:p>
          <a:p>
            <a:pPr marL="514350" indent="-514350">
              <a:buAutoNum type="alphaLcParenR"/>
            </a:pPr>
            <a:r>
              <a:rPr lang="en-US" dirty="0" smtClean="0"/>
              <a:t>Paraguay</a:t>
            </a:r>
          </a:p>
          <a:p>
            <a:pPr marL="514350" indent="-514350">
              <a:buAutoNum type="alphaLcParenR"/>
            </a:pPr>
            <a:r>
              <a:rPr lang="en-US" dirty="0" err="1" smtClean="0"/>
              <a:t>Zoológico</a:t>
            </a:r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332656"/>
            <a:ext cx="8712968" cy="619268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2 – </a:t>
            </a:r>
            <a:r>
              <a:rPr lang="en-US" dirty="0" smtClean="0"/>
              <a:t>¿</a:t>
            </a:r>
            <a:r>
              <a:rPr lang="en-US" dirty="0" smtClean="0"/>
              <a:t>Qué </a:t>
            </a:r>
            <a:r>
              <a:rPr lang="en-US" dirty="0" err="1" smtClean="0"/>
              <a:t>palabra</a:t>
            </a:r>
            <a:r>
              <a:rPr lang="en-US" dirty="0" smtClean="0"/>
              <a:t> no </a:t>
            </a:r>
            <a:r>
              <a:rPr lang="en-US" dirty="0" err="1" smtClean="0"/>
              <a:t>poseen</a:t>
            </a:r>
            <a:r>
              <a:rPr lang="en-US" dirty="0" smtClean="0"/>
              <a:t> </a:t>
            </a:r>
            <a:r>
              <a:rPr lang="en-US" dirty="0" err="1" smtClean="0"/>
              <a:t>hiato</a:t>
            </a:r>
            <a:r>
              <a:rPr lang="en-US" dirty="0" smtClean="0"/>
              <a:t>?</a:t>
            </a:r>
          </a:p>
          <a:p>
            <a:pPr>
              <a:buNone/>
            </a:pPr>
            <a:endParaRPr lang="en-US" dirty="0" smtClean="0"/>
          </a:p>
          <a:p>
            <a:pPr marL="514350" indent="-514350">
              <a:buAutoNum type="arabicParenR"/>
            </a:pPr>
            <a:r>
              <a:rPr lang="en-US" dirty="0" err="1" smtClean="0"/>
              <a:t>Aéreo</a:t>
            </a:r>
            <a:endParaRPr lang="en-US" dirty="0" smtClean="0"/>
          </a:p>
          <a:p>
            <a:pPr marL="514350" indent="-514350">
              <a:buAutoNum type="arabicParenR"/>
            </a:pPr>
            <a:r>
              <a:rPr lang="en-US" dirty="0" err="1" smtClean="0"/>
              <a:t>Almohada</a:t>
            </a:r>
            <a:endParaRPr lang="en-US" dirty="0" smtClean="0"/>
          </a:p>
          <a:p>
            <a:pPr marL="514350" indent="-514350">
              <a:buAutoNum type="arabicParenR" startAt="4"/>
            </a:pPr>
            <a:r>
              <a:rPr lang="en-US" dirty="0" err="1" smtClean="0"/>
              <a:t>Resfriado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08) </a:t>
            </a:r>
            <a:r>
              <a:rPr lang="en-US" dirty="0" err="1" smtClean="0"/>
              <a:t>Preocupado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16) </a:t>
            </a:r>
            <a:r>
              <a:rPr lang="en-US" dirty="0" err="1" smtClean="0"/>
              <a:t>Piedad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32) </a:t>
            </a:r>
            <a:r>
              <a:rPr lang="en-US" dirty="0" err="1" smtClean="0"/>
              <a:t>Oído</a:t>
            </a:r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8640"/>
            <a:ext cx="8712968" cy="6480720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3 - ¿Qué </a:t>
            </a:r>
            <a:r>
              <a:rPr lang="en-US" dirty="0" err="1" smtClean="0"/>
              <a:t>palabra</a:t>
            </a:r>
            <a:r>
              <a:rPr lang="en-US" dirty="0" smtClean="0"/>
              <a:t> no </a:t>
            </a:r>
            <a:r>
              <a:rPr lang="en-US" dirty="0" err="1" smtClean="0"/>
              <a:t>presenta</a:t>
            </a:r>
            <a:r>
              <a:rPr lang="en-US" dirty="0" smtClean="0"/>
              <a:t> </a:t>
            </a:r>
            <a:r>
              <a:rPr lang="en-US" dirty="0" err="1" smtClean="0"/>
              <a:t>diptongo</a:t>
            </a:r>
            <a:r>
              <a:rPr lang="en-US" dirty="0" smtClean="0"/>
              <a:t>?</a:t>
            </a:r>
          </a:p>
          <a:p>
            <a:pPr>
              <a:buNone/>
            </a:pPr>
            <a:endParaRPr lang="en-US" dirty="0" smtClean="0"/>
          </a:p>
          <a:p>
            <a:pPr marL="514350" indent="-514350">
              <a:buAutoNum type="alphaLcParenR"/>
            </a:pPr>
            <a:r>
              <a:rPr lang="en-US" dirty="0" err="1" smtClean="0"/>
              <a:t>Causa</a:t>
            </a:r>
            <a:endParaRPr lang="en-US" dirty="0" smtClean="0"/>
          </a:p>
          <a:p>
            <a:pPr marL="514350" indent="-514350">
              <a:buAutoNum type="alphaLcParenR"/>
            </a:pPr>
            <a:r>
              <a:rPr lang="en-US" dirty="0" err="1" smtClean="0"/>
              <a:t>viaje</a:t>
            </a:r>
            <a:endParaRPr lang="en-US" dirty="0" smtClean="0"/>
          </a:p>
          <a:p>
            <a:pPr marL="514350" indent="-514350">
              <a:buAutoNum type="alphaLcParenR"/>
            </a:pPr>
            <a:r>
              <a:rPr lang="en-US" dirty="0" err="1" smtClean="0"/>
              <a:t>Aire</a:t>
            </a:r>
            <a:endParaRPr lang="en-US" dirty="0" smtClean="0"/>
          </a:p>
          <a:p>
            <a:pPr marL="514350" indent="-514350">
              <a:buAutoNum type="alphaLcParenR"/>
            </a:pPr>
            <a:r>
              <a:rPr lang="en-US" dirty="0" err="1" smtClean="0"/>
              <a:t>Fuerte</a:t>
            </a:r>
            <a:endParaRPr lang="en-US" dirty="0" smtClean="0"/>
          </a:p>
          <a:p>
            <a:pPr marL="514350" indent="-514350">
              <a:buAutoNum type="alphaLcParenR"/>
            </a:pPr>
            <a:r>
              <a:rPr lang="en-US" dirty="0" err="1" smtClean="0"/>
              <a:t>día</a:t>
            </a:r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161</Words>
  <Application>Microsoft Office PowerPoint</Application>
  <PresentationFormat>On-screen Show (4:3)</PresentationFormat>
  <Paragraphs>62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Signos de puntuación y encuentros vocálicos.</vt:lpstr>
      <vt:lpstr>Slide 2</vt:lpstr>
      <vt:lpstr>Signos de puntuación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Signos de puntuación y encuentros vocálicos.</dc:title>
  <dc:creator>Julia</dc:creator>
  <cp:lastModifiedBy>Julia</cp:lastModifiedBy>
  <cp:revision>5</cp:revision>
  <dcterms:created xsi:type="dcterms:W3CDTF">2011-03-21T19:29:15Z</dcterms:created>
  <dcterms:modified xsi:type="dcterms:W3CDTF">2012-02-23T21:36:42Z</dcterms:modified>
</cp:coreProperties>
</file>